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3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F89E330-2BAF-4E8D-A263-BEEE23A88684}" type="datetimeFigureOut">
              <a:rPr lang="en-US" smtClean="0"/>
              <a:t>9/10/2018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2B5CB3-7F0B-4ACC-97CD-77053539F132}" type="slidenum">
              <a:rPr lang="en-US" smtClean="0"/>
              <a:t>‹#›</a:t>
            </a:fld>
            <a:endParaRPr lang="en-US"/>
          </a:p>
        </p:txBody>
      </p:sp>
    </p:spTree>
    <p:extLst>
      <p:ext uri="{BB962C8B-B14F-4D97-AF65-F5344CB8AC3E}">
        <p14:creationId xmlns:p14="http://schemas.microsoft.com/office/powerpoint/2010/main" val="1618443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62B5CB3-7F0B-4ACC-97CD-77053539F132}" type="slidenum">
              <a:rPr lang="en-US" smtClean="0"/>
              <a:t>2</a:t>
            </a:fld>
            <a:endParaRPr lang="en-US"/>
          </a:p>
        </p:txBody>
      </p:sp>
    </p:spTree>
    <p:extLst>
      <p:ext uri="{BB962C8B-B14F-4D97-AF65-F5344CB8AC3E}">
        <p14:creationId xmlns:p14="http://schemas.microsoft.com/office/powerpoint/2010/main" val="30481277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0C76129-705E-49E3-986A-69B3D68320F8}" type="datetimeFigureOut">
              <a:rPr lang="en-US" smtClean="0"/>
              <a:t>9/10/2018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5B8A581-50BD-4A08-BF10-F347923F0BA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C76129-705E-49E3-986A-69B3D68320F8}" type="datetimeFigureOut">
              <a:rPr lang="en-US" smtClean="0"/>
              <a:t>9/10/2018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B8A581-50BD-4A08-BF10-F347923F0BA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C76129-705E-49E3-986A-69B3D68320F8}" type="datetimeFigureOut">
              <a:rPr lang="en-US" smtClean="0"/>
              <a:t>9/10/2018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B8A581-50BD-4A08-BF10-F347923F0BA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E0C76129-705E-49E3-986A-69B3D68320F8}" type="datetimeFigureOut">
              <a:rPr lang="en-US" smtClean="0"/>
              <a:t>9/10/2018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B8A581-50BD-4A08-BF10-F347923F0BAF}"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E0C76129-705E-49E3-986A-69B3D68320F8}" type="datetimeFigureOut">
              <a:rPr lang="en-US" smtClean="0"/>
              <a:t>9/10/2018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5B8A581-50BD-4A08-BF10-F347923F0BAF}"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E0C76129-705E-49E3-986A-69B3D68320F8}" type="datetimeFigureOut">
              <a:rPr lang="en-US" smtClean="0"/>
              <a:t>9/10/2018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B8A581-50BD-4A08-BF10-F347923F0BAF}"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E0C76129-705E-49E3-986A-69B3D68320F8}" type="datetimeFigureOut">
              <a:rPr lang="en-US" smtClean="0"/>
              <a:t>9/10/2018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5B8A581-50BD-4A08-BF10-F347923F0B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E0C76129-705E-49E3-986A-69B3D68320F8}" type="datetimeFigureOut">
              <a:rPr lang="en-US" smtClean="0"/>
              <a:t>9/10/2018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5B8A581-50BD-4A08-BF10-F347923F0BAF}"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0C76129-705E-49E3-986A-69B3D68320F8}" type="datetimeFigureOut">
              <a:rPr lang="en-US" smtClean="0"/>
              <a:t>9/10/2018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5B8A581-50BD-4A08-BF10-F347923F0BA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E0C76129-705E-49E3-986A-69B3D68320F8}" type="datetimeFigureOut">
              <a:rPr lang="en-US" smtClean="0"/>
              <a:t>9/10/2018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5B8A581-50BD-4A08-BF10-F347923F0BA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0C76129-705E-49E3-986A-69B3D68320F8}" type="datetimeFigureOut">
              <a:rPr lang="en-US" smtClean="0"/>
              <a:t>9/10/2018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5B8A581-50BD-4A08-BF10-F347923F0BAF}"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C76129-705E-49E3-986A-69B3D68320F8}" type="datetimeFigureOut">
              <a:rPr lang="en-US" smtClean="0"/>
              <a:t>9/10/2018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5B8A581-50BD-4A08-BF10-F347923F0BA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pasbury@uakron.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000" dirty="0" smtClean="0">
                <a:solidFill>
                  <a:srgbClr val="00B0F0"/>
                </a:solidFill>
              </a:rPr>
              <a:t>Student Health Services</a:t>
            </a:r>
            <a:endParaRPr lang="en-US" sz="6000" dirty="0">
              <a:solidFill>
                <a:srgbClr val="00B0F0"/>
              </a:solidFill>
            </a:endParaRPr>
          </a:p>
        </p:txBody>
      </p:sp>
      <p:sp>
        <p:nvSpPr>
          <p:cNvPr id="3" name="Subtitle 2"/>
          <p:cNvSpPr>
            <a:spLocks noGrp="1"/>
          </p:cNvSpPr>
          <p:nvPr>
            <p:ph type="subTitle" idx="1"/>
          </p:nvPr>
        </p:nvSpPr>
        <p:spPr>
          <a:xfrm>
            <a:off x="609600" y="3657600"/>
            <a:ext cx="7772400" cy="1199704"/>
          </a:xfrm>
        </p:spPr>
        <p:txBody>
          <a:bodyPr>
            <a:normAutofit fontScale="92500" lnSpcReduction="20000"/>
          </a:bodyPr>
          <a:lstStyle/>
          <a:p>
            <a:r>
              <a:rPr lang="en-US" dirty="0" smtClean="0">
                <a:solidFill>
                  <a:schemeClr val="tx1"/>
                </a:solidFill>
              </a:rPr>
              <a:t>SRWC </a:t>
            </a:r>
          </a:p>
          <a:p>
            <a:r>
              <a:rPr lang="en-US" dirty="0" smtClean="0">
                <a:solidFill>
                  <a:schemeClr val="tx1"/>
                </a:solidFill>
              </a:rPr>
              <a:t>Suite 260</a:t>
            </a:r>
          </a:p>
          <a:p>
            <a:r>
              <a:rPr lang="en-US" dirty="0" smtClean="0">
                <a:solidFill>
                  <a:schemeClr val="tx1"/>
                </a:solidFill>
              </a:rPr>
              <a:t>330-972-7808</a:t>
            </a:r>
            <a:endParaRPr lang="en-US" dirty="0">
              <a:solidFill>
                <a:schemeClr val="tx1"/>
              </a:solidFill>
            </a:endParaRPr>
          </a:p>
        </p:txBody>
      </p:sp>
    </p:spTree>
    <p:extLst>
      <p:ext uri="{BB962C8B-B14F-4D97-AF65-F5344CB8AC3E}">
        <p14:creationId xmlns:p14="http://schemas.microsoft.com/office/powerpoint/2010/main" val="819177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1219200"/>
            <a:ext cx="6400800" cy="3785652"/>
          </a:xfrm>
          <a:prstGeom prst="rect">
            <a:avLst/>
          </a:prstGeom>
        </p:spPr>
        <p:txBody>
          <a:bodyPr wrap="square">
            <a:spAutoFit/>
          </a:bodyPr>
          <a:lstStyle/>
          <a:p>
            <a:r>
              <a:rPr lang="en-US" sz="2400" b="1" dirty="0" smtClean="0"/>
              <a:t>Welcome to The University of Akron!</a:t>
            </a:r>
            <a:endParaRPr lang="en-US" sz="2400" dirty="0" smtClean="0"/>
          </a:p>
          <a:p>
            <a:r>
              <a:rPr lang="en-US" sz="2400" b="1" dirty="0" smtClean="0"/>
              <a:t>We hope you have a happy, healthy and fulfilling experience here while furthering your education.</a:t>
            </a:r>
            <a:endParaRPr lang="en-US" sz="2400" dirty="0" smtClean="0"/>
          </a:p>
          <a:p>
            <a:r>
              <a:rPr lang="en-US" sz="2400" b="1" dirty="0" smtClean="0"/>
              <a:t>Please do not hesitate to contact these resources for your health and wellness needs. If you are unsure of the most appropriate place to go, please contact Student Health Services for assistance. (330) 972-7808.</a:t>
            </a:r>
            <a:endParaRPr lang="en-US" sz="2400" dirty="0"/>
          </a:p>
        </p:txBody>
      </p:sp>
    </p:spTree>
    <p:extLst>
      <p:ext uri="{BB962C8B-B14F-4D97-AF65-F5344CB8AC3E}">
        <p14:creationId xmlns:p14="http://schemas.microsoft.com/office/powerpoint/2010/main" val="4195510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anose="05000000000000000000" pitchFamily="2" charset="2"/>
              <a:buChar char="§"/>
            </a:pPr>
            <a:r>
              <a:rPr lang="en-US" dirty="0" smtClean="0"/>
              <a:t>Acute illness and minor injury</a:t>
            </a:r>
          </a:p>
          <a:p>
            <a:pPr>
              <a:buFont typeface="Wingdings" panose="05000000000000000000" pitchFamily="2" charset="2"/>
              <a:buChar char="§"/>
            </a:pPr>
            <a:r>
              <a:rPr lang="en-US" dirty="0" smtClean="0"/>
              <a:t>Women’s Health Services</a:t>
            </a:r>
          </a:p>
          <a:p>
            <a:pPr>
              <a:buFont typeface="Wingdings" panose="05000000000000000000" pitchFamily="2" charset="2"/>
              <a:buChar char="§"/>
            </a:pPr>
            <a:r>
              <a:rPr lang="en-US" dirty="0" smtClean="0"/>
              <a:t>Mental Health Services</a:t>
            </a:r>
          </a:p>
          <a:p>
            <a:pPr>
              <a:buFont typeface="Wingdings" panose="05000000000000000000" pitchFamily="2" charset="2"/>
              <a:buChar char="§"/>
            </a:pPr>
            <a:r>
              <a:rPr lang="en-US" dirty="0" smtClean="0"/>
              <a:t>STI Testing</a:t>
            </a:r>
          </a:p>
          <a:p>
            <a:pPr>
              <a:buFont typeface="Wingdings" panose="05000000000000000000" pitchFamily="2" charset="2"/>
              <a:buChar char="§"/>
            </a:pPr>
            <a:r>
              <a:rPr lang="en-US" dirty="0" smtClean="0"/>
              <a:t>Work/program required physicals</a:t>
            </a:r>
          </a:p>
          <a:p>
            <a:pPr>
              <a:buFont typeface="Wingdings" panose="05000000000000000000" pitchFamily="2" charset="2"/>
              <a:buChar char="§"/>
            </a:pPr>
            <a:r>
              <a:rPr lang="en-US" dirty="0" smtClean="0"/>
              <a:t>Laboratory Services</a:t>
            </a:r>
          </a:p>
          <a:p>
            <a:pPr>
              <a:buFont typeface="Wingdings" panose="05000000000000000000" pitchFamily="2" charset="2"/>
              <a:buChar char="§"/>
            </a:pPr>
            <a:r>
              <a:rPr lang="en-US" dirty="0" smtClean="0"/>
              <a:t>Assistance to contact appropriate outside resources</a:t>
            </a:r>
            <a:endParaRPr lang="en-US" dirty="0"/>
          </a:p>
        </p:txBody>
      </p:sp>
      <p:sp>
        <p:nvSpPr>
          <p:cNvPr id="2" name="Title 1"/>
          <p:cNvSpPr>
            <a:spLocks noGrp="1"/>
          </p:cNvSpPr>
          <p:nvPr>
            <p:ph type="title"/>
          </p:nvPr>
        </p:nvSpPr>
        <p:spPr/>
        <p:txBody>
          <a:bodyPr/>
          <a:lstStyle/>
          <a:p>
            <a:r>
              <a:rPr lang="en-US" dirty="0" smtClean="0"/>
              <a:t>SERVICES</a:t>
            </a:r>
            <a:endParaRPr lang="en-US" dirty="0"/>
          </a:p>
        </p:txBody>
      </p:sp>
    </p:spTree>
    <p:extLst>
      <p:ext uri="{BB962C8B-B14F-4D97-AF65-F5344CB8AC3E}">
        <p14:creationId xmlns:p14="http://schemas.microsoft.com/office/powerpoint/2010/main" val="16944037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457200" y="1524000"/>
            <a:ext cx="8229600" cy="4525963"/>
          </a:xfrm>
        </p:spPr>
        <p:txBody>
          <a:bodyPr>
            <a:normAutofit fontScale="25000" lnSpcReduction="20000"/>
          </a:bodyPr>
          <a:lstStyle/>
          <a:p>
            <a:pPr marL="109728" indent="0">
              <a:buNone/>
            </a:pPr>
            <a:r>
              <a:rPr lang="en-US" sz="7200" b="1" u="sng" dirty="0" smtClean="0"/>
              <a:t>On </a:t>
            </a:r>
            <a:r>
              <a:rPr lang="en-US" sz="7200" b="1" u="sng" dirty="0"/>
              <a:t>Campus:</a:t>
            </a:r>
            <a:endParaRPr lang="en-US" sz="7200" dirty="0"/>
          </a:p>
          <a:p>
            <a:pPr marL="109728" indent="0">
              <a:buNone/>
            </a:pPr>
            <a:r>
              <a:rPr lang="en-US" sz="7200" b="1" u="sng" dirty="0"/>
              <a:t>Health Services Clinic</a:t>
            </a:r>
            <a:r>
              <a:rPr lang="en-US" sz="7200" dirty="0"/>
              <a:t> (for minor injuries, acute illnesses, women’s health concerns etc.)</a:t>
            </a:r>
          </a:p>
          <a:p>
            <a:pPr marL="109728" lvl="0" indent="0">
              <a:buNone/>
            </a:pPr>
            <a:r>
              <a:rPr lang="en-US" sz="7200" dirty="0"/>
              <a:t>In the Recreation &amp; Wellness Center, suite 260</a:t>
            </a:r>
          </a:p>
          <a:p>
            <a:pPr marL="109728" lvl="0" indent="0">
              <a:buNone/>
            </a:pPr>
            <a:r>
              <a:rPr lang="en-US" sz="7200" dirty="0"/>
              <a:t>Clinic phone: (330) 972-7808. Please call for an appointment or email </a:t>
            </a:r>
            <a:r>
              <a:rPr lang="en-US" sz="7200" dirty="0">
                <a:hlinkClick r:id="rId2"/>
              </a:rPr>
              <a:t>pasbury@uakron.edu</a:t>
            </a:r>
            <a:endParaRPr lang="en-US" sz="7200" dirty="0"/>
          </a:p>
          <a:p>
            <a:pPr marL="109728" lvl="0" indent="0">
              <a:buNone/>
            </a:pPr>
            <a:r>
              <a:rPr lang="en-US" sz="7200" dirty="0"/>
              <a:t>SEBT Insurance Questions: (330) 972-7390 or email Pat Brenckle:</a:t>
            </a:r>
          </a:p>
          <a:p>
            <a:pPr marL="109728" indent="0">
              <a:buNone/>
            </a:pPr>
            <a:r>
              <a:rPr lang="en-US" sz="7200" dirty="0"/>
              <a:t>Pb51@uakron.edu</a:t>
            </a:r>
          </a:p>
          <a:p>
            <a:pPr marL="109728" indent="0">
              <a:buNone/>
            </a:pPr>
            <a:r>
              <a:rPr lang="en-US" sz="7200" b="1" u="sng" dirty="0"/>
              <a:t>Counseling and Testing Center</a:t>
            </a:r>
            <a:r>
              <a:rPr lang="en-US" sz="7200" b="1" dirty="0"/>
              <a:t> </a:t>
            </a:r>
            <a:r>
              <a:rPr lang="en-US" sz="7200" dirty="0"/>
              <a:t>(psychological services to help students succeed in college)</a:t>
            </a:r>
          </a:p>
          <a:p>
            <a:pPr marL="109728" lvl="0" indent="0">
              <a:buNone/>
            </a:pPr>
            <a:r>
              <a:rPr lang="en-US" sz="7200" dirty="0"/>
              <a:t>In Simmons Hall, 306/304</a:t>
            </a:r>
          </a:p>
          <a:p>
            <a:pPr marL="109728" lvl="0" indent="0">
              <a:buNone/>
            </a:pPr>
            <a:r>
              <a:rPr lang="en-US" sz="7200" dirty="0"/>
              <a:t>Counseling phone: (330) 972-7082</a:t>
            </a:r>
          </a:p>
          <a:p>
            <a:pPr marL="109728" lvl="0" indent="0">
              <a:buNone/>
            </a:pPr>
            <a:r>
              <a:rPr lang="en-US" sz="7200" dirty="0"/>
              <a:t>Testing Phone: (330) 972-2836</a:t>
            </a:r>
          </a:p>
          <a:p>
            <a:pPr marL="109728" indent="0">
              <a:buNone/>
            </a:pPr>
            <a:r>
              <a:rPr lang="en-US" sz="7200" b="1" u="sng" dirty="0"/>
              <a:t>Nutrition Center</a:t>
            </a:r>
            <a:r>
              <a:rPr lang="en-US" sz="7200" dirty="0"/>
              <a:t> (to assist with nutritional concerns, healthy eating habits etc.)</a:t>
            </a:r>
          </a:p>
          <a:p>
            <a:pPr marL="109728" lvl="0" indent="0">
              <a:buNone/>
            </a:pPr>
            <a:r>
              <a:rPr lang="en-US" sz="7200" dirty="0"/>
              <a:t>In </a:t>
            </a:r>
            <a:r>
              <a:rPr lang="en-US" sz="7200" dirty="0" err="1"/>
              <a:t>Schrank</a:t>
            </a:r>
            <a:r>
              <a:rPr lang="en-US" sz="7200" dirty="0"/>
              <a:t> Hall South, 210</a:t>
            </a:r>
          </a:p>
          <a:p>
            <a:pPr marL="393192" lvl="1" indent="0">
              <a:buNone/>
            </a:pPr>
            <a:r>
              <a:rPr lang="en-US" sz="7200" dirty="0"/>
              <a:t>Phone: (330) 972-2836</a:t>
            </a:r>
          </a:p>
          <a:p>
            <a:r>
              <a:rPr lang="en-US" sz="2800" b="1" dirty="0"/>
              <a:t> </a:t>
            </a:r>
            <a:endParaRPr lang="en-US" sz="2800" dirty="0"/>
          </a:p>
          <a:p>
            <a:endParaRPr lang="en-US" dirty="0"/>
          </a:p>
        </p:txBody>
      </p:sp>
      <p:sp>
        <p:nvSpPr>
          <p:cNvPr id="5" name="Title 4"/>
          <p:cNvSpPr>
            <a:spLocks noGrp="1"/>
          </p:cNvSpPr>
          <p:nvPr>
            <p:ph type="title"/>
          </p:nvPr>
        </p:nvSpPr>
        <p:spPr/>
        <p:txBody>
          <a:bodyPr>
            <a:normAutofit fontScale="90000"/>
          </a:bodyPr>
          <a:lstStyle/>
          <a:p>
            <a:r>
              <a:rPr lang="en-US" sz="4400" u="sng" dirty="0"/>
              <a:t>Health and Wellness Resources</a:t>
            </a:r>
            <a:r>
              <a:rPr lang="en-US" sz="3200" dirty="0"/>
              <a:t/>
            </a:r>
            <a:br>
              <a:rPr lang="en-US" sz="3200" dirty="0"/>
            </a:br>
            <a:endParaRPr lang="en-US" dirty="0"/>
          </a:p>
        </p:txBody>
      </p:sp>
    </p:spTree>
    <p:extLst>
      <p:ext uri="{BB962C8B-B14F-4D97-AF65-F5344CB8AC3E}">
        <p14:creationId xmlns:p14="http://schemas.microsoft.com/office/powerpoint/2010/main" val="119821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marL="109728" indent="0">
              <a:buNone/>
            </a:pPr>
            <a:endParaRPr lang="en-US" sz="2400" dirty="0"/>
          </a:p>
          <a:p>
            <a:r>
              <a:rPr lang="en-US" sz="2400" dirty="0" smtClean="0">
                <a:solidFill>
                  <a:srgbClr val="FF0000"/>
                </a:solidFill>
              </a:rPr>
              <a:t>CALL </a:t>
            </a:r>
            <a:r>
              <a:rPr lang="en-US" sz="2400" dirty="0">
                <a:solidFill>
                  <a:srgbClr val="FF0000"/>
                </a:solidFill>
              </a:rPr>
              <a:t>911 FROM A CELLULAR OR HOME PHONE OR, IF YOU ARE ON CAMPUS, CALL CAMPUS POLICE (330) 972-9911 (JUST DIAL 9911 FROM ANY UNIVERSITY PHONE</a:t>
            </a:r>
            <a:r>
              <a:rPr lang="en-US" sz="2400" dirty="0" smtClean="0">
                <a:solidFill>
                  <a:srgbClr val="FF0000"/>
                </a:solidFill>
              </a:rPr>
              <a:t>)</a:t>
            </a:r>
          </a:p>
          <a:p>
            <a:r>
              <a:rPr lang="en-US" sz="2400" b="1" dirty="0" smtClean="0"/>
              <a:t>WHEN TO GO TO THE HOSPITAL</a:t>
            </a:r>
            <a:endParaRPr lang="en-US" sz="2400" dirty="0"/>
          </a:p>
          <a:p>
            <a:r>
              <a:rPr lang="en-US" sz="2400" b="1" dirty="0"/>
              <a:t>Medical emergencies such as chest pain, difficulty breathing, broken bones, high fevers, major wounds or injuries, serious allergic reactions, head injuries etc.</a:t>
            </a:r>
            <a:endParaRPr lang="en-US" sz="2400" dirty="0"/>
          </a:p>
          <a:p>
            <a:pPr lvl="0"/>
            <a:r>
              <a:rPr lang="en-US" sz="2400" b="1" dirty="0"/>
              <a:t>SUMMA is usually the best coverage for those with SEBT insurance.</a:t>
            </a:r>
            <a:endParaRPr lang="en-US" sz="2400" dirty="0"/>
          </a:p>
          <a:p>
            <a:endParaRPr lang="en-US" dirty="0"/>
          </a:p>
        </p:txBody>
      </p:sp>
      <p:sp>
        <p:nvSpPr>
          <p:cNvPr id="3" name="Title 2"/>
          <p:cNvSpPr>
            <a:spLocks noGrp="1"/>
          </p:cNvSpPr>
          <p:nvPr>
            <p:ph type="title"/>
          </p:nvPr>
        </p:nvSpPr>
        <p:spPr/>
        <p:txBody>
          <a:bodyPr>
            <a:normAutofit fontScale="90000"/>
          </a:bodyPr>
          <a:lstStyle/>
          <a:p>
            <a:pPr algn="ctr"/>
            <a:r>
              <a:rPr lang="en-US" sz="4400" u="sng" dirty="0"/>
              <a:t>FOR EMERGENCY MEDICAL ASSISTANCE</a:t>
            </a:r>
            <a:endParaRPr lang="en-US" dirty="0"/>
          </a:p>
        </p:txBody>
      </p:sp>
    </p:spTree>
    <p:extLst>
      <p:ext uri="{BB962C8B-B14F-4D97-AF65-F5344CB8AC3E}">
        <p14:creationId xmlns:p14="http://schemas.microsoft.com/office/powerpoint/2010/main" val="1379622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lvl="0" indent="0">
              <a:buNone/>
            </a:pPr>
            <a:r>
              <a:rPr lang="en-US" sz="2400" b="1" u="sng" dirty="0"/>
              <a:t>Akron City Hospital (Summa)</a:t>
            </a:r>
            <a:r>
              <a:rPr lang="en-US" dirty="0"/>
              <a:t> </a:t>
            </a:r>
            <a:r>
              <a:rPr lang="en-US" sz="2400" dirty="0"/>
              <a:t>525 East Market St</a:t>
            </a:r>
            <a:endParaRPr lang="en-US" sz="2000" dirty="0"/>
          </a:p>
          <a:p>
            <a:pPr marL="109728" indent="0">
              <a:buNone/>
            </a:pPr>
            <a:r>
              <a:rPr lang="en-US" sz="2400" dirty="0"/>
              <a:t>Akron, OH 44304</a:t>
            </a:r>
            <a:endParaRPr lang="en-US" sz="2000" dirty="0"/>
          </a:p>
          <a:p>
            <a:pPr marL="109728" lvl="0" indent="0">
              <a:buNone/>
            </a:pPr>
            <a:r>
              <a:rPr lang="en-US" sz="2400" dirty="0"/>
              <a:t>Phone: (330) 375-3000</a:t>
            </a:r>
            <a:endParaRPr lang="en-US" sz="2000" dirty="0"/>
          </a:p>
          <a:p>
            <a:pPr marL="109728" indent="0">
              <a:buNone/>
            </a:pPr>
            <a:r>
              <a:rPr lang="en-US" sz="2400" b="1" u="sng" dirty="0"/>
              <a:t>Western Reserve Hospital</a:t>
            </a:r>
            <a:endParaRPr lang="en-US" sz="2000" dirty="0"/>
          </a:p>
          <a:p>
            <a:pPr marL="109728" indent="0">
              <a:buNone/>
            </a:pPr>
            <a:r>
              <a:rPr lang="en-US" sz="2400" dirty="0"/>
              <a:t>1900 23</a:t>
            </a:r>
            <a:r>
              <a:rPr lang="en-US" sz="2400" baseline="30000" dirty="0"/>
              <a:t>rd</a:t>
            </a:r>
            <a:r>
              <a:rPr lang="en-US" sz="2400" dirty="0"/>
              <a:t> St</a:t>
            </a:r>
            <a:endParaRPr lang="en-US" sz="2000" dirty="0"/>
          </a:p>
          <a:p>
            <a:pPr marL="109728" indent="0">
              <a:buNone/>
            </a:pPr>
            <a:r>
              <a:rPr lang="en-US" sz="2400" dirty="0"/>
              <a:t>Cuyahoga Falls, OH 44223</a:t>
            </a:r>
            <a:endParaRPr lang="en-US" sz="2000" dirty="0"/>
          </a:p>
          <a:p>
            <a:pPr marL="109728" lvl="0" indent="0">
              <a:buNone/>
            </a:pPr>
            <a:r>
              <a:rPr lang="en-US" sz="2400" dirty="0"/>
              <a:t>Phone: (330) 971-7000</a:t>
            </a:r>
            <a:endParaRPr lang="en-US" sz="2000" dirty="0"/>
          </a:p>
          <a:p>
            <a:pPr marL="109728" indent="0">
              <a:buNone/>
            </a:pPr>
            <a:r>
              <a:rPr lang="en-US" sz="2400" b="1" u="sng" dirty="0"/>
              <a:t>Akron General Hospital (Cleveland Clinic</a:t>
            </a:r>
            <a:r>
              <a:rPr lang="en-US" sz="2400" b="1" dirty="0"/>
              <a:t>)</a:t>
            </a:r>
            <a:endParaRPr lang="en-US" sz="2000" dirty="0"/>
          </a:p>
          <a:p>
            <a:pPr marL="109728" indent="0">
              <a:buNone/>
            </a:pPr>
            <a:r>
              <a:rPr lang="en-US" sz="2400" dirty="0"/>
              <a:t>1 Akron General Avenue</a:t>
            </a:r>
            <a:endParaRPr lang="en-US" sz="2000" dirty="0"/>
          </a:p>
          <a:p>
            <a:pPr marL="109728" lvl="0" indent="0">
              <a:buNone/>
            </a:pPr>
            <a:r>
              <a:rPr lang="en-US" sz="2400" dirty="0"/>
              <a:t>Akron, OH 44307</a:t>
            </a:r>
            <a:r>
              <a:rPr lang="en-US" dirty="0"/>
              <a:t> </a:t>
            </a:r>
            <a:r>
              <a:rPr lang="en-US" sz="2400" dirty="0"/>
              <a:t>Phone: (330) 344-6000</a:t>
            </a:r>
            <a:endParaRPr lang="en-US" sz="2000"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sz="4400" u="sng" dirty="0"/>
              <a:t>Off </a:t>
            </a:r>
            <a:r>
              <a:rPr lang="en-US" sz="4400" u="sng" dirty="0" smtClean="0"/>
              <a:t>Campus</a:t>
            </a:r>
            <a:r>
              <a:rPr lang="en-US" sz="4000" dirty="0"/>
              <a:t/>
            </a:r>
            <a:br>
              <a:rPr lang="en-US" sz="4000" dirty="0"/>
            </a:br>
            <a:endParaRPr lang="en-US" dirty="0"/>
          </a:p>
        </p:txBody>
      </p:sp>
    </p:spTree>
    <p:extLst>
      <p:ext uri="{BB962C8B-B14F-4D97-AF65-F5344CB8AC3E}">
        <p14:creationId xmlns:p14="http://schemas.microsoft.com/office/powerpoint/2010/main" val="1883764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en-US" sz="2400" b="1" dirty="0"/>
              <a:t>Outside of the Health Services Clinic hours, non-critical concerns that still need prompt attention such as acute illness, minor injuries, smaller wounds that may need sutures etc.</a:t>
            </a:r>
            <a:endParaRPr lang="en-US" sz="2400" dirty="0"/>
          </a:p>
          <a:p>
            <a:pPr marL="109728" indent="0">
              <a:buNone/>
            </a:pPr>
            <a:r>
              <a:rPr lang="en-US" sz="2400" b="1" u="sng" dirty="0"/>
              <a:t>Summa Health Fairlawn Urgent Care</a:t>
            </a:r>
            <a:endParaRPr lang="en-US" sz="2000" dirty="0"/>
          </a:p>
          <a:p>
            <a:pPr marL="109728" indent="0">
              <a:buNone/>
            </a:pPr>
            <a:r>
              <a:rPr lang="en-US" sz="2400" dirty="0"/>
              <a:t>2875 West Market St. suite B</a:t>
            </a:r>
            <a:endParaRPr lang="en-US" sz="2000" dirty="0"/>
          </a:p>
          <a:p>
            <a:pPr marL="109728" indent="0">
              <a:buNone/>
            </a:pPr>
            <a:r>
              <a:rPr lang="en-US" sz="2400" dirty="0"/>
              <a:t>Fairlawn, OH 44333</a:t>
            </a:r>
            <a:endParaRPr lang="en-US" sz="2000" dirty="0"/>
          </a:p>
          <a:p>
            <a:pPr marL="109728" lvl="0" indent="0">
              <a:buNone/>
            </a:pPr>
            <a:r>
              <a:rPr lang="en-US" sz="2400" dirty="0"/>
              <a:t>Phone: (330) 864-1916</a:t>
            </a:r>
            <a:endParaRPr lang="en-US" sz="2000" dirty="0"/>
          </a:p>
          <a:p>
            <a:pPr marL="109728" indent="0">
              <a:buNone/>
            </a:pPr>
            <a:r>
              <a:rPr lang="en-US" sz="2400" b="1" u="sng" dirty="0"/>
              <a:t>Western Reserve Hospital Stow Urgent Care</a:t>
            </a:r>
            <a:endParaRPr lang="en-US" sz="2000" dirty="0"/>
          </a:p>
          <a:p>
            <a:pPr marL="109728" lvl="0" indent="0">
              <a:buNone/>
            </a:pPr>
            <a:r>
              <a:rPr lang="en-US" sz="2400" dirty="0"/>
              <a:t>3913 Darrow Road, suite 100 (route 91)</a:t>
            </a:r>
            <a:endParaRPr lang="en-US" sz="2000" dirty="0"/>
          </a:p>
          <a:p>
            <a:pPr marL="109728" indent="0">
              <a:buNone/>
            </a:pPr>
            <a:r>
              <a:rPr lang="en-US" sz="2400" dirty="0"/>
              <a:t>Stow, OH 44224</a:t>
            </a:r>
            <a:endParaRPr lang="en-US" sz="2000" dirty="0"/>
          </a:p>
          <a:p>
            <a:pPr marL="109728" lvl="0" indent="0">
              <a:buNone/>
            </a:pPr>
            <a:r>
              <a:rPr lang="en-US" sz="2400" dirty="0"/>
              <a:t>Phone: (330) 688-7900</a:t>
            </a:r>
            <a:endParaRPr lang="en-US" sz="2000" dirty="0"/>
          </a:p>
          <a:p>
            <a:pPr marL="109728" indent="0">
              <a:buNone/>
            </a:pPr>
            <a:endParaRPr lang="en-US" dirty="0"/>
          </a:p>
        </p:txBody>
      </p:sp>
      <p:sp>
        <p:nvSpPr>
          <p:cNvPr id="3" name="Title 2"/>
          <p:cNvSpPr>
            <a:spLocks noGrp="1"/>
          </p:cNvSpPr>
          <p:nvPr>
            <p:ph type="title"/>
          </p:nvPr>
        </p:nvSpPr>
        <p:spPr/>
        <p:txBody>
          <a:bodyPr>
            <a:normAutofit fontScale="90000"/>
          </a:bodyPr>
          <a:lstStyle/>
          <a:p>
            <a:pPr algn="ctr"/>
            <a:r>
              <a:rPr lang="en-US" sz="4400" dirty="0"/>
              <a:t>WHEN TO GO TO URGENT CARE</a:t>
            </a:r>
            <a:br>
              <a:rPr lang="en-US" sz="4400" dirty="0"/>
            </a:br>
            <a:endParaRPr lang="en-US" dirty="0"/>
          </a:p>
        </p:txBody>
      </p:sp>
    </p:spTree>
    <p:extLst>
      <p:ext uri="{BB962C8B-B14F-4D97-AF65-F5344CB8AC3E}">
        <p14:creationId xmlns:p14="http://schemas.microsoft.com/office/powerpoint/2010/main" val="2736778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b="1" u="sng" dirty="0" smtClean="0"/>
              <a:t>Axess </a:t>
            </a:r>
            <a:r>
              <a:rPr lang="en-US" sz="2400" b="1" u="sng" dirty="0"/>
              <a:t>Pointe:</a:t>
            </a:r>
            <a:r>
              <a:rPr lang="en-US" sz="2400" dirty="0"/>
              <a:t> Vaccines, Dental Services, Pediatric &amp; Adult medical care, Gynecological care and more.                    </a:t>
            </a:r>
            <a:endParaRPr lang="en-US" sz="2000" dirty="0"/>
          </a:p>
          <a:p>
            <a:pPr marL="109728" indent="0">
              <a:buNone/>
            </a:pPr>
            <a:r>
              <a:rPr lang="en-US" sz="2400" b="1" dirty="0"/>
              <a:t>Accepts SEBT insurance.  Most other insurance plans also accepted.</a:t>
            </a:r>
            <a:endParaRPr lang="en-US" sz="2400" dirty="0"/>
          </a:p>
          <a:p>
            <a:pPr marL="109728" indent="0">
              <a:buNone/>
            </a:pPr>
            <a:r>
              <a:rPr lang="en-US" sz="2400" b="1" dirty="0"/>
              <a:t>** Good resources for family members who are not enrolled at the University.</a:t>
            </a:r>
            <a:endParaRPr lang="en-US" sz="2400" dirty="0"/>
          </a:p>
          <a:p>
            <a:pPr marL="109728" indent="0">
              <a:buNone/>
            </a:pPr>
            <a:r>
              <a:rPr lang="en-US" sz="2400" dirty="0"/>
              <a:t> </a:t>
            </a:r>
          </a:p>
          <a:p>
            <a:pPr marL="109728" indent="0">
              <a:buNone/>
            </a:pPr>
            <a:r>
              <a:rPr lang="en-US" sz="2400" dirty="0"/>
              <a:t>676 S. Broadway St.</a:t>
            </a:r>
            <a:r>
              <a:rPr lang="en-US" dirty="0"/>
              <a:t> </a:t>
            </a:r>
            <a:r>
              <a:rPr lang="en-US" sz="2400" dirty="0"/>
              <a:t>Akron, OH 44311</a:t>
            </a:r>
            <a:endParaRPr lang="en-US" sz="2000" dirty="0"/>
          </a:p>
          <a:p>
            <a:pPr marL="109728" indent="0">
              <a:buNone/>
            </a:pPr>
            <a:r>
              <a:rPr lang="en-US" sz="2400" dirty="0"/>
              <a:t>Phone: (330) 564-8650 (internal medicine)</a:t>
            </a:r>
            <a:endParaRPr lang="en-US" sz="2000" dirty="0"/>
          </a:p>
          <a:p>
            <a:pPr marL="109728" indent="0">
              <a:buNone/>
            </a:pPr>
            <a:r>
              <a:rPr lang="en-US" sz="2400" dirty="0"/>
              <a:t>             (330) 564-8660 (women’s health)</a:t>
            </a:r>
            <a:endParaRPr lang="en-US" sz="2000" dirty="0"/>
          </a:p>
          <a:p>
            <a:endParaRPr lang="en-US" dirty="0"/>
          </a:p>
        </p:txBody>
      </p:sp>
      <p:sp>
        <p:nvSpPr>
          <p:cNvPr id="3" name="Title 2"/>
          <p:cNvSpPr>
            <a:spLocks noGrp="1"/>
          </p:cNvSpPr>
          <p:nvPr>
            <p:ph type="title"/>
          </p:nvPr>
        </p:nvSpPr>
        <p:spPr/>
        <p:txBody>
          <a:bodyPr>
            <a:normAutofit/>
          </a:bodyPr>
          <a:lstStyle/>
          <a:p>
            <a:pPr algn="ctr"/>
            <a:r>
              <a:rPr lang="en-US" sz="4400" u="sng" dirty="0"/>
              <a:t>Other Local </a:t>
            </a:r>
            <a:r>
              <a:rPr lang="en-US" sz="4400" u="sng" dirty="0" smtClean="0"/>
              <a:t>Resources</a:t>
            </a:r>
            <a:endParaRPr lang="en-US" dirty="0"/>
          </a:p>
        </p:txBody>
      </p:sp>
    </p:spTree>
    <p:extLst>
      <p:ext uri="{BB962C8B-B14F-4D97-AF65-F5344CB8AC3E}">
        <p14:creationId xmlns:p14="http://schemas.microsoft.com/office/powerpoint/2010/main" val="27042764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sz="2400" dirty="0" smtClean="0"/>
              <a:t>Axess </a:t>
            </a:r>
            <a:r>
              <a:rPr lang="en-US" sz="2400" dirty="0"/>
              <a:t>Pointe (see above)</a:t>
            </a:r>
            <a:endParaRPr lang="en-US" sz="2000" dirty="0"/>
          </a:p>
          <a:p>
            <a:pPr marL="109728" indent="0">
              <a:buNone/>
            </a:pPr>
            <a:r>
              <a:rPr lang="en-US" sz="2400" b="1" dirty="0"/>
              <a:t>Reminder:  Dental and Vision insurance is NOT automatically included with the SEBT insurance plan.</a:t>
            </a:r>
            <a:endParaRPr lang="en-US" sz="2400" dirty="0"/>
          </a:p>
          <a:p>
            <a:pPr marL="109728" indent="0">
              <a:buNone/>
            </a:pPr>
            <a:r>
              <a:rPr lang="en-US" sz="2400" b="1" dirty="0"/>
              <a:t>If you would like more information about these options please contact Pat Brenckle at (330) 972-7390</a:t>
            </a:r>
            <a:endParaRPr lang="en-US" sz="2400" dirty="0"/>
          </a:p>
          <a:p>
            <a:pPr marL="109728" indent="0">
              <a:buNone/>
            </a:pPr>
            <a:r>
              <a:rPr lang="en-US" sz="2400" b="1" dirty="0"/>
              <a:t>pb51@uakron.edu</a:t>
            </a:r>
            <a:endParaRPr lang="en-US" sz="2400" dirty="0"/>
          </a:p>
          <a:p>
            <a:pPr marL="109728" lvl="0" indent="0">
              <a:buNone/>
            </a:pPr>
            <a:r>
              <a:rPr lang="en-US" sz="2400" dirty="0"/>
              <a:t>Summit County Public Health Department</a:t>
            </a:r>
            <a:r>
              <a:rPr lang="en-US" dirty="0"/>
              <a:t> </a:t>
            </a:r>
            <a:r>
              <a:rPr lang="en-US" sz="2400" dirty="0"/>
              <a:t>(330)0812-3816</a:t>
            </a:r>
            <a:endParaRPr lang="en-US" sz="2000" dirty="0"/>
          </a:p>
          <a:p>
            <a:pPr marL="109728" indent="0">
              <a:buNone/>
            </a:pPr>
            <a:r>
              <a:rPr lang="en-US" sz="2400" dirty="0"/>
              <a:t>Summa Center for Dental Health</a:t>
            </a:r>
            <a:endParaRPr lang="en-US" sz="2000" dirty="0"/>
          </a:p>
          <a:p>
            <a:pPr marL="109728" lvl="0" indent="0">
              <a:buNone/>
            </a:pPr>
            <a:r>
              <a:rPr lang="en-US" sz="2400" dirty="0"/>
              <a:t>(330) 375-6262</a:t>
            </a:r>
            <a:endParaRPr lang="en-US" sz="2000" dirty="0"/>
          </a:p>
          <a:p>
            <a:endParaRPr lang="en-US" dirty="0"/>
          </a:p>
        </p:txBody>
      </p:sp>
      <p:sp>
        <p:nvSpPr>
          <p:cNvPr id="3" name="Title 2"/>
          <p:cNvSpPr>
            <a:spLocks noGrp="1"/>
          </p:cNvSpPr>
          <p:nvPr>
            <p:ph type="title"/>
          </p:nvPr>
        </p:nvSpPr>
        <p:spPr/>
        <p:txBody>
          <a:bodyPr>
            <a:normAutofit fontScale="90000"/>
          </a:bodyPr>
          <a:lstStyle/>
          <a:p>
            <a:pPr lvl="0" algn="ctr"/>
            <a:r>
              <a:rPr lang="en-US" sz="4400" u="sng" dirty="0"/>
              <a:t>Dental Resources</a:t>
            </a:r>
            <a:r>
              <a:rPr lang="en-US" sz="4000" dirty="0"/>
              <a:t/>
            </a:r>
            <a:br>
              <a:rPr lang="en-US" sz="4000" dirty="0"/>
            </a:br>
            <a:endParaRPr lang="en-US" dirty="0"/>
          </a:p>
        </p:txBody>
      </p:sp>
    </p:spTree>
    <p:extLst>
      <p:ext uri="{BB962C8B-B14F-4D97-AF65-F5344CB8AC3E}">
        <p14:creationId xmlns:p14="http://schemas.microsoft.com/office/powerpoint/2010/main" val="5613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4294967295"/>
          </p:nvPr>
        </p:nvSpPr>
        <p:spPr>
          <a:xfrm>
            <a:off x="0" y="533400"/>
            <a:ext cx="8229600" cy="5473700"/>
          </a:xfrm>
        </p:spPr>
        <p:txBody>
          <a:bodyPr>
            <a:normAutofit fontScale="62500" lnSpcReduction="20000"/>
          </a:bodyPr>
          <a:lstStyle/>
          <a:p>
            <a:r>
              <a:rPr lang="en-US" sz="3400" b="1" u="sng" dirty="0"/>
              <a:t>Dr. </a:t>
            </a:r>
            <a:r>
              <a:rPr lang="en-US" sz="3400" b="1" u="sng" dirty="0" err="1"/>
              <a:t>Ruchi</a:t>
            </a:r>
            <a:r>
              <a:rPr lang="en-US" sz="3400" b="1" u="sng" dirty="0"/>
              <a:t> </a:t>
            </a:r>
            <a:r>
              <a:rPr lang="en-US" sz="3400" b="1" u="sng" dirty="0" err="1"/>
              <a:t>Taliwal</a:t>
            </a:r>
            <a:r>
              <a:rPr lang="en-US" sz="3400" b="1" u="sng" dirty="0"/>
              <a:t>: </a:t>
            </a:r>
            <a:r>
              <a:rPr lang="en-US" sz="3400" dirty="0"/>
              <a:t>Primary Care for Adults and Children</a:t>
            </a:r>
          </a:p>
          <a:p>
            <a:pPr lvl="0"/>
            <a:r>
              <a:rPr lang="en-US" sz="3400" dirty="0"/>
              <a:t>3033 State Rd, suite 202</a:t>
            </a:r>
          </a:p>
          <a:p>
            <a:r>
              <a:rPr lang="en-US" sz="3400" dirty="0"/>
              <a:t>Cuyahoga Falls, OH 44223</a:t>
            </a:r>
          </a:p>
          <a:p>
            <a:pPr lvl="0"/>
            <a:r>
              <a:rPr lang="en-US" sz="3400" dirty="0"/>
              <a:t>(330) 928-6780</a:t>
            </a:r>
          </a:p>
          <a:p>
            <a:r>
              <a:rPr lang="en-US" sz="3400" dirty="0"/>
              <a:t> </a:t>
            </a:r>
          </a:p>
          <a:p>
            <a:r>
              <a:rPr lang="en-US" sz="3400" b="1" u="sng" dirty="0"/>
              <a:t>Vision Services:</a:t>
            </a:r>
            <a:r>
              <a:rPr lang="en-US" sz="3400" dirty="0"/>
              <a:t> Exams, contact lenses and/or glasses.</a:t>
            </a:r>
          </a:p>
          <a:p>
            <a:r>
              <a:rPr lang="en-US" sz="3400" dirty="0"/>
              <a:t>Walmart Vision &amp; Glasses</a:t>
            </a:r>
          </a:p>
          <a:p>
            <a:pPr lvl="0"/>
            <a:r>
              <a:rPr lang="en-US" sz="3400" dirty="0"/>
              <a:t>(330) 645-9560</a:t>
            </a:r>
          </a:p>
          <a:p>
            <a:pPr lvl="0"/>
            <a:r>
              <a:rPr lang="en-US" sz="3400" dirty="0"/>
              <a:t>America’s Best Contacts &amp; Eyeglasses</a:t>
            </a:r>
          </a:p>
          <a:p>
            <a:pPr lvl="0"/>
            <a:r>
              <a:rPr lang="en-US" sz="3400" dirty="0"/>
              <a:t>(330) 849-2028</a:t>
            </a:r>
          </a:p>
          <a:p>
            <a:r>
              <a:rPr lang="en-US" sz="3400" dirty="0"/>
              <a:t> </a:t>
            </a:r>
          </a:p>
          <a:p>
            <a:r>
              <a:rPr lang="en-US" sz="3400" b="1" u="sng" dirty="0"/>
              <a:t>CVS Pharmacy: </a:t>
            </a:r>
            <a:r>
              <a:rPr lang="en-US" sz="3400" dirty="0"/>
              <a:t> First-Aid supplies, basic medications and vitamins, prescriptions, hygiene products etc.</a:t>
            </a:r>
          </a:p>
          <a:p>
            <a:r>
              <a:rPr lang="en-US" sz="3400" dirty="0"/>
              <a:t>590 East Market St (On the </a:t>
            </a:r>
            <a:r>
              <a:rPr lang="en-US" sz="3400" dirty="0" err="1"/>
              <a:t>Roo</a:t>
            </a:r>
            <a:r>
              <a:rPr lang="en-US" sz="3400" dirty="0"/>
              <a:t> Express shuttle route)</a:t>
            </a:r>
          </a:p>
          <a:p>
            <a:r>
              <a:rPr lang="en-US" sz="3400" dirty="0"/>
              <a:t>Akron, OH 44304</a:t>
            </a:r>
          </a:p>
          <a:p>
            <a:pPr lvl="0"/>
            <a:r>
              <a:rPr lang="en-US" sz="3400" dirty="0"/>
              <a:t>Phone: (330) 535-2700</a:t>
            </a:r>
          </a:p>
          <a:p>
            <a:r>
              <a:rPr lang="en-US" sz="3400" dirty="0"/>
              <a:t> </a:t>
            </a:r>
          </a:p>
          <a:p>
            <a:endParaRPr lang="en-US" dirty="0"/>
          </a:p>
        </p:txBody>
      </p:sp>
    </p:spTree>
    <p:extLst>
      <p:ext uri="{BB962C8B-B14F-4D97-AF65-F5344CB8AC3E}">
        <p14:creationId xmlns:p14="http://schemas.microsoft.com/office/powerpoint/2010/main" val="6826237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TotalTime>
  <Words>578</Words>
  <Application>Microsoft Office PowerPoint</Application>
  <PresentationFormat>On-screen Show (4:3)</PresentationFormat>
  <Paragraphs>90</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Student Health Services</vt:lpstr>
      <vt:lpstr>SERVICES</vt:lpstr>
      <vt:lpstr>Health and Wellness Resources </vt:lpstr>
      <vt:lpstr>FOR EMERGENCY MEDICAL ASSISTANCE</vt:lpstr>
      <vt:lpstr>Off Campus </vt:lpstr>
      <vt:lpstr>WHEN TO GO TO URGENT CARE </vt:lpstr>
      <vt:lpstr>Other Local Resources</vt:lpstr>
      <vt:lpstr>Dental Resources </vt:lpstr>
      <vt:lpstr>PowerPoint Presentation</vt:lpstr>
      <vt:lpstr>PowerPoint Presentation</vt:lpstr>
    </vt:vector>
  </TitlesOfParts>
  <Company>The University of Akron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Health Services</dc:title>
  <dc:creator>Nichols,Megan</dc:creator>
  <cp:lastModifiedBy>Blake,Heather A</cp:lastModifiedBy>
  <cp:revision>3</cp:revision>
  <dcterms:created xsi:type="dcterms:W3CDTF">2018-09-07T12:20:13Z</dcterms:created>
  <dcterms:modified xsi:type="dcterms:W3CDTF">2018-09-10T16:13:28Z</dcterms:modified>
</cp:coreProperties>
</file>